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24" r:id="rId2"/>
    <p:sldId id="532" r:id="rId3"/>
    <p:sldId id="578" r:id="rId4"/>
    <p:sldId id="560" r:id="rId5"/>
    <p:sldId id="533" r:id="rId6"/>
    <p:sldId id="547" r:id="rId7"/>
    <p:sldId id="618" r:id="rId8"/>
    <p:sldId id="611" r:id="rId9"/>
    <p:sldId id="534" r:id="rId10"/>
    <p:sldId id="634" r:id="rId11"/>
    <p:sldId id="665" r:id="rId12"/>
    <p:sldId id="632" r:id="rId13"/>
    <p:sldId id="635" r:id="rId14"/>
    <p:sldId id="642" r:id="rId15"/>
    <p:sldId id="668" r:id="rId16"/>
    <p:sldId id="670" r:id="rId17"/>
    <p:sldId id="641" r:id="rId18"/>
    <p:sldId id="645" r:id="rId19"/>
    <p:sldId id="666" r:id="rId20"/>
    <p:sldId id="648" r:id="rId21"/>
    <p:sldId id="667" r:id="rId22"/>
    <p:sldId id="669" r:id="rId23"/>
    <p:sldId id="671" r:id="rId24"/>
    <p:sldId id="639" r:id="rId25"/>
    <p:sldId id="616" r:id="rId26"/>
    <p:sldId id="554" r:id="rId27"/>
    <p:sldId id="657" r:id="rId28"/>
    <p:sldId id="658" r:id="rId29"/>
    <p:sldId id="659" r:id="rId30"/>
    <p:sldId id="660" r:id="rId31"/>
    <p:sldId id="591" r:id="rId32"/>
    <p:sldId id="481" r:id="rId33"/>
    <p:sldId id="552" r:id="rId34"/>
    <p:sldId id="638" r:id="rId35"/>
    <p:sldId id="651" r:id="rId3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3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336">
          <p15:clr>
            <a:srgbClr val="A4A3A4"/>
          </p15:clr>
        </p15:guide>
        <p15:guide id="4" pos="4423">
          <p15:clr>
            <a:srgbClr val="A4A3A4"/>
          </p15:clr>
        </p15:guide>
        <p15:guide id="5" pos="611">
          <p15:clr>
            <a:srgbClr val="A4A3A4"/>
          </p15:clr>
        </p15:guide>
        <p15:guide id="6" pos="6995">
          <p15:clr>
            <a:srgbClr val="A4A3A4"/>
          </p15:clr>
        </p15:guide>
        <p15:guide id="7" pos="515">
          <p15:clr>
            <a:srgbClr val="A4A3A4"/>
          </p15:clr>
        </p15:guide>
        <p15:guide id="8" orient="horz" pos="2469">
          <p15:clr>
            <a:srgbClr val="A4A3A4"/>
          </p15:clr>
        </p15:guide>
        <p15:guide id="9" orient="horz" pos="1883">
          <p15:clr>
            <a:srgbClr val="A4A3A4"/>
          </p15:clr>
        </p15:guide>
        <p15:guide id="10" orient="horz">
          <p15:clr>
            <a:srgbClr val="A4A3A4"/>
          </p15:clr>
        </p15:guide>
        <p15:guide id="11" orient="horz" pos="2397">
          <p15:clr>
            <a:srgbClr val="A4A3A4"/>
          </p15:clr>
        </p15:guide>
        <p15:guide id="12" orient="horz" pos="1441">
          <p15:clr>
            <a:srgbClr val="A4A3A4"/>
          </p15:clr>
        </p15:guide>
        <p15:guide id="13" pos="552">
          <p15:clr>
            <a:srgbClr val="A4A3A4"/>
          </p15:clr>
        </p15:guide>
        <p15:guide id="14" pos="4753">
          <p15:clr>
            <a:srgbClr val="A4A3A4"/>
          </p15:clr>
        </p15:guide>
        <p15:guide id="15" pos="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171717"/>
    <a:srgbClr val="FE9100"/>
    <a:srgbClr val="FEAA3A"/>
    <a:srgbClr val="009644"/>
    <a:srgbClr val="000000"/>
    <a:srgbClr val="565656"/>
    <a:srgbClr val="FDFDFD"/>
    <a:srgbClr val="0099CC"/>
    <a:srgbClr val="138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" y="187"/>
      </p:cViewPr>
      <p:guideLst>
        <p:guide orient="horz" pos="3703"/>
        <p:guide pos="3840"/>
        <p:guide orient="horz" pos="1336"/>
        <p:guide pos="4423"/>
        <p:guide pos="611"/>
        <p:guide pos="6995"/>
        <p:guide pos="515"/>
        <p:guide orient="horz" pos="2469"/>
        <p:guide orient="horz" pos="1883"/>
        <p:guide orient="horz"/>
        <p:guide orient="horz" pos="2397"/>
        <p:guide orient="horz" pos="1441"/>
        <p:guide pos="552"/>
        <p:guide pos="4753"/>
        <p:guide pos="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98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r">
              <a:defRPr sz="1200"/>
            </a:lvl1pPr>
          </a:lstStyle>
          <a:p>
            <a:fld id="{CC624B61-DC60-4DAA-AC7C-EB7BA434BD57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7" tIns="45730" rIns="91457" bIns="4573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7" y="4715630"/>
            <a:ext cx="5437822" cy="4466352"/>
          </a:xfrm>
          <a:prstGeom prst="rect">
            <a:avLst/>
          </a:prstGeom>
        </p:spPr>
        <p:txBody>
          <a:bodyPr vert="horz" lIns="91457" tIns="45730" rIns="91457" bIns="4573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98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r">
              <a:defRPr sz="1200"/>
            </a:lvl1pPr>
          </a:lstStyle>
          <a:p>
            <a:fld id="{9B39D409-2974-4B0B-A417-1A5136346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1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3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2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5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5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5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9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7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2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5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3F-B0C6-41D5-B20A-378EB30EB9F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1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t="6926" b="12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980408" y="1254299"/>
            <a:ext cx="6231193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78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Alpha_Shogi</a:t>
            </a:r>
            <a:endParaRPr lang="ko-KR" altLang="en-US" sz="78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32350" y="3920850"/>
            <a:ext cx="230152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EAE3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1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Reinforcement_learning</a:t>
            </a:r>
            <a:endParaRPr lang="ko-KR" altLang="en-US" sz="14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4213" y="2489464"/>
            <a:ext cx="5163594" cy="4462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ko-KR" altLang="en-US" sz="2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강화학습을 적용한 인공지능 게임 프로그램</a:t>
            </a:r>
            <a:endParaRPr lang="ko-KR" altLang="en-US" sz="2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72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080" y="80212"/>
            <a:ext cx="10278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 설명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 rot="2725382">
            <a:off x="8031642" y="176301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612464" y="3490634"/>
            <a:ext cx="191590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국면의 진행사항에 따른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출력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3013217" y="4525898"/>
            <a:ext cx="11144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436006" y="3490634"/>
            <a:ext cx="13131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후 수 설정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118617" y="4525898"/>
            <a:ext cx="194797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화면으로 정보 전달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ectangle 304"/>
          <p:cNvSpPr>
            <a:spLocks noChangeArrowheads="1"/>
          </p:cNvSpPr>
          <p:nvPr/>
        </p:nvSpPr>
        <p:spPr bwMode="auto">
          <a:xfrm>
            <a:off x="7892016" y="3490634"/>
            <a:ext cx="1447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초기 배치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ectangle 304"/>
          <p:cNvSpPr>
            <a:spLocks noChangeArrowheads="1"/>
          </p:cNvSpPr>
          <p:nvPr/>
        </p:nvSpPr>
        <p:spPr bwMode="auto">
          <a:xfrm>
            <a:off x="7673207" y="4525898"/>
            <a:ext cx="18854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 와 상의 경우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배치 모드 제공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 rot="2725382">
            <a:off x="8569261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2725382">
            <a:off x="8569261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25973" y="232485"/>
              <a:ext cx="114005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pic>
        <p:nvPicPr>
          <p:cNvPr id="8" name="그래픽 7" descr="이진수 단색으로 채워진">
            <a:extLst>
              <a:ext uri="{FF2B5EF4-FFF2-40B4-BE49-F238E27FC236}">
                <a16:creationId xmlns:a16="http://schemas.microsoft.com/office/drawing/2014/main" id="{2423DD7B-2526-4206-A118-CC95FBC7E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998" y="1959178"/>
            <a:ext cx="719559" cy="719559"/>
          </a:xfrm>
          <a:prstGeom prst="rect">
            <a:avLst/>
          </a:prstGeom>
        </p:spPr>
      </p:pic>
      <p:pic>
        <p:nvPicPr>
          <p:cNvPr id="4" name="그래픽 3" descr="댄스 단색으로 채워진">
            <a:extLst>
              <a:ext uri="{FF2B5EF4-FFF2-40B4-BE49-F238E27FC236}">
                <a16:creationId xmlns:a16="http://schemas.microsoft.com/office/drawing/2014/main" id="{D63AF23F-E147-1A01-E6CA-CAFB5A6B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5392" y="18620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844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12536" y="80212"/>
            <a:ext cx="9669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파트설명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25973" y="232485"/>
              <a:ext cx="114005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A87BD7-CE92-D668-1E92-48AED045477F}"/>
              </a:ext>
            </a:extLst>
          </p:cNvPr>
          <p:cNvCxnSpPr>
            <a:cxnSpLocks/>
          </p:cNvCxnSpPr>
          <p:nvPr/>
        </p:nvCxnSpPr>
        <p:spPr>
          <a:xfrm>
            <a:off x="5648960" y="4172088"/>
            <a:ext cx="11223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160190-77C5-A125-C135-F14126E04B2B}"/>
              </a:ext>
            </a:extLst>
          </p:cNvPr>
          <p:cNvSpPr txBox="1"/>
          <p:nvPr/>
        </p:nvSpPr>
        <p:spPr>
          <a:xfrm>
            <a:off x="5399394" y="3664257"/>
            <a:ext cx="170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Turn_of_human( )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27D3C6-2430-33EB-A8D4-4A282F91EFA2}"/>
              </a:ext>
            </a:extLst>
          </p:cNvPr>
          <p:cNvGrpSpPr/>
          <p:nvPr/>
        </p:nvGrpSpPr>
        <p:grpSpPr>
          <a:xfrm>
            <a:off x="547809" y="1941369"/>
            <a:ext cx="4618552" cy="3980984"/>
            <a:chOff x="507295" y="1969327"/>
            <a:chExt cx="4699579" cy="392506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6A09375-20C8-A785-1ED1-DCB30619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295" y="1969327"/>
              <a:ext cx="4699579" cy="3925067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1EB2F14C-6731-FA75-0806-A38E5952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4049" y="3925016"/>
              <a:ext cx="598312" cy="52993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25E183-7F42-26B9-663B-A6D7BA843C9D}"/>
                </a:ext>
              </a:extLst>
            </p:cNvPr>
            <p:cNvGrpSpPr/>
            <p:nvPr/>
          </p:nvGrpSpPr>
          <p:grpSpPr>
            <a:xfrm>
              <a:off x="2840004" y="4189985"/>
              <a:ext cx="1089640" cy="654277"/>
              <a:chOff x="7608560" y="4564009"/>
              <a:chExt cx="1089640" cy="65427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4157CFB-B550-0A32-0CD5-543607699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8560" y="4564009"/>
                <a:ext cx="574040" cy="57404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4CE627-BEA7-DE05-03A5-7406D0A58B63}"/>
                  </a:ext>
                </a:extLst>
              </p:cNvPr>
              <p:cNvSpPr txBox="1"/>
              <p:nvPr/>
            </p:nvSpPr>
            <p:spPr>
              <a:xfrm>
                <a:off x="7895580" y="4910509"/>
                <a:ext cx="802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클릭시</a:t>
                </a:r>
                <a:endParaRPr lang="en-US" altLang="ko-KR" sz="1400" b="1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E70BEDE9-63B4-1B14-098F-2E222FEA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23" y="1874311"/>
            <a:ext cx="4805358" cy="40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87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612536" y="80212"/>
            <a:ext cx="9669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파트설명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48416" y="232485"/>
              <a:ext cx="1095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543026-49AC-70D5-021E-98269457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53" y="2572387"/>
            <a:ext cx="1853089" cy="1988293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9FCA1-B6AE-77E9-D5B6-82752DDA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74" y="2337119"/>
            <a:ext cx="3166373" cy="2653385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15FAA-C6AD-9B82-63EC-2CF46481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77" y="2327200"/>
            <a:ext cx="3166373" cy="26633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3ED752-3396-1536-6244-08D6AC07B73C}"/>
              </a:ext>
            </a:extLst>
          </p:cNvPr>
          <p:cNvSpPr txBox="1"/>
          <p:nvPr/>
        </p:nvSpPr>
        <p:spPr>
          <a:xfrm>
            <a:off x="5902305" y="5155013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EDB02-F556-DBBC-079E-38CDE06AFC41}"/>
              </a:ext>
            </a:extLst>
          </p:cNvPr>
          <p:cNvSpPr txBox="1"/>
          <p:nvPr/>
        </p:nvSpPr>
        <p:spPr>
          <a:xfrm>
            <a:off x="9291984" y="5147771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AAF275-1DCD-A2AF-431D-64F5C2A02A7C}"/>
              </a:ext>
            </a:extLst>
          </p:cNvPr>
          <p:cNvCxnSpPr/>
          <p:nvPr/>
        </p:nvCxnSpPr>
        <p:spPr>
          <a:xfrm>
            <a:off x="3366628" y="361328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CEFD06-B91E-33CD-8EB2-97BC2A286DE5}"/>
              </a:ext>
            </a:extLst>
          </p:cNvPr>
          <p:cNvSpPr txBox="1"/>
          <p:nvPr/>
        </p:nvSpPr>
        <p:spPr>
          <a:xfrm>
            <a:off x="3371404" y="2938637"/>
            <a:ext cx="802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</a:p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0CEF8-E970-AA84-157A-5CB5D3E6B00D}"/>
              </a:ext>
            </a:extLst>
          </p:cNvPr>
          <p:cNvSpPr txBox="1"/>
          <p:nvPr/>
        </p:nvSpPr>
        <p:spPr>
          <a:xfrm>
            <a:off x="7055850" y="1705703"/>
            <a:ext cx="190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2D6FC-1417-980E-33BD-FFFB0DDC08C3}"/>
              </a:ext>
            </a:extLst>
          </p:cNvPr>
          <p:cNvSpPr txBox="1"/>
          <p:nvPr/>
        </p:nvSpPr>
        <p:spPr>
          <a:xfrm>
            <a:off x="1587449" y="1705703"/>
            <a:ext cx="1426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FFAAA-22B3-E270-9279-47D31C8CD129}"/>
              </a:ext>
            </a:extLst>
          </p:cNvPr>
          <p:cNvSpPr/>
          <p:nvPr/>
        </p:nvSpPr>
        <p:spPr>
          <a:xfrm>
            <a:off x="1503923" y="3496553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BD135A-1725-1FC3-B72D-F4EF76C2B178}"/>
              </a:ext>
            </a:extLst>
          </p:cNvPr>
          <p:cNvSpPr/>
          <p:nvPr/>
        </p:nvSpPr>
        <p:spPr>
          <a:xfrm>
            <a:off x="4371825" y="3623016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844144-00CD-22AD-6FCD-BF565B701C25}"/>
              </a:ext>
            </a:extLst>
          </p:cNvPr>
          <p:cNvSpPr/>
          <p:nvPr/>
        </p:nvSpPr>
        <p:spPr>
          <a:xfrm>
            <a:off x="7880651" y="3613288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7FA607A-5F2B-CA1F-951D-D12FF329C471}"/>
              </a:ext>
            </a:extLst>
          </p:cNvPr>
          <p:cNvSpPr/>
          <p:nvPr/>
        </p:nvSpPr>
        <p:spPr>
          <a:xfrm>
            <a:off x="1503923" y="4036438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49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080" y="80212"/>
            <a:ext cx="10278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 설명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48416" y="232485"/>
              <a:ext cx="1095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FF52568-C5A6-DDF8-761A-698CA6CF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42" y="1554838"/>
            <a:ext cx="3119474" cy="20995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A545BA-63AC-3984-D96B-6259CE31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40" y="4213686"/>
            <a:ext cx="3119476" cy="211199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72DF2C2-D151-14A0-EFA3-56C51DC8C84E}"/>
              </a:ext>
            </a:extLst>
          </p:cNvPr>
          <p:cNvCxnSpPr/>
          <p:nvPr/>
        </p:nvCxnSpPr>
        <p:spPr>
          <a:xfrm>
            <a:off x="5824382" y="266840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A9A7B22-C047-D53F-3E24-4E5F158784CD}"/>
              </a:ext>
            </a:extLst>
          </p:cNvPr>
          <p:cNvCxnSpPr/>
          <p:nvPr/>
        </p:nvCxnSpPr>
        <p:spPr>
          <a:xfrm>
            <a:off x="5834542" y="533032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48598600-4FD4-C82E-65B6-527AC4AA2EBE}"/>
              </a:ext>
            </a:extLst>
          </p:cNvPr>
          <p:cNvSpPr/>
          <p:nvPr/>
        </p:nvSpPr>
        <p:spPr>
          <a:xfrm>
            <a:off x="2680004" y="2582921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BA9D9F2-2771-2EE1-B8B5-26A932F9B2AE}"/>
              </a:ext>
            </a:extLst>
          </p:cNvPr>
          <p:cNvSpPr/>
          <p:nvPr/>
        </p:nvSpPr>
        <p:spPr>
          <a:xfrm>
            <a:off x="2680003" y="523680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0AD085-F89C-79DF-890C-1B5F7BE04C14}"/>
              </a:ext>
            </a:extLst>
          </p:cNvPr>
          <p:cNvSpPr/>
          <p:nvPr/>
        </p:nvSpPr>
        <p:spPr>
          <a:xfrm>
            <a:off x="2699931" y="601743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94E3B1F-8172-6311-94B8-872CF5C0E523}"/>
              </a:ext>
            </a:extLst>
          </p:cNvPr>
          <p:cNvSpPr/>
          <p:nvPr/>
        </p:nvSpPr>
        <p:spPr>
          <a:xfrm>
            <a:off x="2680003" y="3316712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315845-0844-1A93-243A-319F83AF925A}"/>
              </a:ext>
            </a:extLst>
          </p:cNvPr>
          <p:cNvSpPr txBox="1"/>
          <p:nvPr/>
        </p:nvSpPr>
        <p:spPr>
          <a:xfrm>
            <a:off x="5824382" y="2309017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마상마상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0F3AD-60FA-F54F-BCC2-7E39AF3411EA}"/>
              </a:ext>
            </a:extLst>
          </p:cNvPr>
          <p:cNvSpPr txBox="1"/>
          <p:nvPr/>
        </p:nvSpPr>
        <p:spPr>
          <a:xfrm>
            <a:off x="5799479" y="49709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상마마상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4034A-631F-C4DB-5B9F-E696E663F37F}"/>
              </a:ext>
            </a:extLst>
          </p:cNvPr>
          <p:cNvSpPr txBox="1"/>
          <p:nvPr/>
        </p:nvSpPr>
        <p:spPr>
          <a:xfrm>
            <a:off x="2803224" y="1073748"/>
            <a:ext cx="116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89FCA1-B6AE-77E9-D5B6-82752DDA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43" y="1562085"/>
            <a:ext cx="2577250" cy="2159706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15FAA-C6AD-9B82-63EC-2CF464811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042" y="4165970"/>
            <a:ext cx="2567652" cy="2159706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7A86B40-6CCD-DBE1-054D-029AB16ECC59}"/>
              </a:ext>
            </a:extLst>
          </p:cNvPr>
          <p:cNvSpPr/>
          <p:nvPr/>
        </p:nvSpPr>
        <p:spPr>
          <a:xfrm>
            <a:off x="7671913" y="3347467"/>
            <a:ext cx="2104244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B7FEF81-6142-49D8-ED45-888C69B642B9}"/>
              </a:ext>
            </a:extLst>
          </p:cNvPr>
          <p:cNvSpPr/>
          <p:nvPr/>
        </p:nvSpPr>
        <p:spPr>
          <a:xfrm>
            <a:off x="7671913" y="1503681"/>
            <a:ext cx="2112167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F6F2FA-B018-D25B-D784-0C4FD90BBA64}"/>
              </a:ext>
            </a:extLst>
          </p:cNvPr>
          <p:cNvSpPr/>
          <p:nvPr/>
        </p:nvSpPr>
        <p:spPr>
          <a:xfrm>
            <a:off x="7664382" y="5966559"/>
            <a:ext cx="2104244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D65E683-DE49-B5FA-EE4C-D7016C085193}"/>
              </a:ext>
            </a:extLst>
          </p:cNvPr>
          <p:cNvSpPr/>
          <p:nvPr/>
        </p:nvSpPr>
        <p:spPr>
          <a:xfrm>
            <a:off x="7664382" y="4122773"/>
            <a:ext cx="2112167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99B5C-314F-4471-4EBD-2AEEB6401531}"/>
              </a:ext>
            </a:extLst>
          </p:cNvPr>
          <p:cNvSpPr txBox="1"/>
          <p:nvPr/>
        </p:nvSpPr>
        <p:spPr>
          <a:xfrm>
            <a:off x="7885667" y="1030798"/>
            <a:ext cx="169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93F4ABB-C756-F60B-F1F4-3869C7B770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24060" y="4251321"/>
            <a:ext cx="214611" cy="190084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D07DA6FC-E3F8-DEFE-C967-58D012B965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55" y="6143387"/>
            <a:ext cx="212263" cy="188005"/>
          </a:xfrm>
          <a:prstGeom prst="rect">
            <a:avLst/>
          </a:prstGeom>
        </p:spPr>
      </p:pic>
      <p:pic>
        <p:nvPicPr>
          <p:cNvPr id="35" name="그림 34" descr="텍스트, 여왕이(가) 표시된 사진&#10;&#10;자동 생성된 설명">
            <a:extLst>
              <a:ext uri="{FF2B5EF4-FFF2-40B4-BE49-F238E27FC236}">
                <a16:creationId xmlns:a16="http://schemas.microsoft.com/office/drawing/2014/main" id="{7652FA4E-0BEA-C60B-B770-03AB423C9A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35" y="6143387"/>
            <a:ext cx="212262" cy="188004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E2062015-C2E5-5E9A-6C5E-3EAFEC5E4D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24507" y="4251321"/>
            <a:ext cx="214611" cy="1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836687" y="232485"/>
              <a:ext cx="251863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파트의 문제점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53543"/>
              </p:ext>
            </p:extLst>
          </p:nvPr>
        </p:nvGraphicFramePr>
        <p:xfrm>
          <a:off x="924377" y="1697034"/>
          <a:ext cx="5157728" cy="3168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Turn_of_human()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클릭시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 Ai()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AI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턴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Position_to_direction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위치를 방향정수로 변경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On_draw()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생성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draw_piece()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배치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draw_curwur()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바인딩 박스와 경로 표시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create_index_dict()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 계산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coord_to_index()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 계산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924737"/>
                  </a:ext>
                </a:extLst>
              </a:tr>
            </a:tbl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009492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897455" y="5628289"/>
            <a:ext cx="23121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점수를 실시간으로 표시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턴 마다의 시간초 제한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4998482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4886445" y="5568351"/>
            <a:ext cx="195771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사용이 처음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전환시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전달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D8A6-4044-5141-E25B-918A252E314D}"/>
              </a:ext>
            </a:extLst>
          </p:cNvPr>
          <p:cNvSpPr txBox="1"/>
          <p:nvPr/>
        </p:nvSpPr>
        <p:spPr>
          <a:xfrm>
            <a:off x="2923316" y="1288863"/>
            <a:ext cx="11646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A16D7A-116A-0D5A-1262-26D6FE402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634072"/>
              </p:ext>
            </p:extLst>
          </p:nvPr>
        </p:nvGraphicFramePr>
        <p:xfrm>
          <a:off x="6363459" y="1697034"/>
          <a:ext cx="5157728" cy="1584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Switch_frame()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전환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Start_page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후 수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Pageone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Pagetwo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후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7BDB4A-2541-7E8F-1411-E82A2E8BDB30}"/>
              </a:ext>
            </a:extLst>
          </p:cNvPr>
          <p:cNvSpPr txBox="1"/>
          <p:nvPr/>
        </p:nvSpPr>
        <p:spPr>
          <a:xfrm>
            <a:off x="8661774" y="1288863"/>
            <a:ext cx="8018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53F180-54C1-45C4-01CD-8DF73FD5047B}"/>
              </a:ext>
            </a:extLst>
          </p:cNvPr>
          <p:cNvGrpSpPr/>
          <p:nvPr/>
        </p:nvGrpSpPr>
        <p:grpSpPr>
          <a:xfrm>
            <a:off x="6639175" y="3628417"/>
            <a:ext cx="1373330" cy="796275"/>
            <a:chOff x="7779859" y="3645699"/>
            <a:chExt cx="1373330" cy="796275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270400B-98EB-8F91-469F-307A4C485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3680" y="3645699"/>
              <a:ext cx="0" cy="79627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4BD46F0-9618-3E2C-0D0E-BF644DC44F20}"/>
                </a:ext>
              </a:extLst>
            </p:cNvPr>
            <p:cNvCxnSpPr>
              <a:cxnSpLocks/>
            </p:cNvCxnSpPr>
            <p:nvPr/>
          </p:nvCxnSpPr>
          <p:spPr>
            <a:xfrm>
              <a:off x="7779859" y="4439434"/>
              <a:ext cx="137333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30E81A-6637-8DAD-BFEC-62E2D4873FC8}"/>
              </a:ext>
            </a:extLst>
          </p:cNvPr>
          <p:cNvSpPr txBox="1"/>
          <p:nvPr/>
        </p:nvSpPr>
        <p:spPr>
          <a:xfrm>
            <a:off x="6586804" y="4014865"/>
            <a:ext cx="85279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import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3119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8919" r="3473" b="18919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5593301" y="3075057"/>
            <a:ext cx="100540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Part3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07215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12536" y="80212"/>
            <a:ext cx="9669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파트설명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4242627" y="204788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6750593" y="205592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4089448" y="3791578"/>
            <a:ext cx="141577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복잡도 구현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4006096" y="4826842"/>
            <a:ext cx="158248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최적화를 위한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복잡도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6611625" y="3791578"/>
            <a:ext cx="141577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복잡도 구현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6528274" y="4826842"/>
            <a:ext cx="158248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메모 최적화를 위한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복잡도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4750664" y="3647081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7272840" y="3647081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4750664" y="46603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7272840" y="46603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98295" y="232485"/>
              <a:ext cx="7954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4" name="그래픽 3" descr="알람 시계 단색으로 채워진">
            <a:extLst>
              <a:ext uri="{FF2B5EF4-FFF2-40B4-BE49-F238E27FC236}">
                <a16:creationId xmlns:a16="http://schemas.microsoft.com/office/drawing/2014/main" id="{E6621C09-C602-258A-FD2A-9825292F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7751" y="2155287"/>
            <a:ext cx="914400" cy="914400"/>
          </a:xfrm>
          <a:prstGeom prst="rect">
            <a:avLst/>
          </a:prstGeom>
        </p:spPr>
      </p:pic>
      <p:pic>
        <p:nvPicPr>
          <p:cNvPr id="8" name="그래픽 7" descr="집 Wi-Fi에서 작업 단색으로 채워진">
            <a:extLst>
              <a:ext uri="{FF2B5EF4-FFF2-40B4-BE49-F238E27FC236}">
                <a16:creationId xmlns:a16="http://schemas.microsoft.com/office/drawing/2014/main" id="{DCE10DB9-2EB5-F171-20A5-26F75CF0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2309" y="2163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828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25D0AA5-5FA7-1D9B-0B89-CF05884B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44" y="1221497"/>
            <a:ext cx="7635112" cy="53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0847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4FFA513-8163-8706-28BC-048B03C34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33" y="1356722"/>
            <a:ext cx="5592733" cy="48815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5379134" y="4988052"/>
            <a:ext cx="1539826" cy="25069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672FFE-DFCE-E2CC-9C83-7A681804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60" y="5000244"/>
            <a:ext cx="190830" cy="25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9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4DCBCE-DB98-EFDF-33DE-538533C3E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91" y="1551846"/>
            <a:ext cx="5540438" cy="46457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389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127261" y="1417470"/>
            <a:ext cx="3967686" cy="3967686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-572478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1152447" y="3139704"/>
            <a:ext cx="20842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0050" y="1314208"/>
            <a:ext cx="3105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Part.1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이유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0050" y="2628820"/>
            <a:ext cx="34117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Part.2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Alphazero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10050" y="5258044"/>
            <a:ext cx="27479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Part.4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시연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C53F2-77D1-3062-531F-281D7CDA5614}"/>
              </a:ext>
            </a:extLst>
          </p:cNvPr>
          <p:cNvSpPr txBox="1"/>
          <p:nvPr/>
        </p:nvSpPr>
        <p:spPr>
          <a:xfrm>
            <a:off x="5635890" y="3943432"/>
            <a:ext cx="24674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Part.3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파트 설명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1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438610" y="232485"/>
              <a:ext cx="13147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E4949-189C-5F64-91E1-0D0DFBE8F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0" y="2604546"/>
            <a:ext cx="11471668" cy="197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438610" y="232485"/>
              <a:ext cx="13147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6AA5F2-3826-A6B9-1648-77BDABD4F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3" y="2823396"/>
            <a:ext cx="11508454" cy="183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8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8919" r="3473" b="18919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5272698" y="3075057"/>
            <a:ext cx="164660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모델링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Part3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95943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5583171" y="2203751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5529379" y="3947441"/>
            <a:ext cx="121700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구현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5568273" y="4982705"/>
            <a:ext cx="113922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6091208" y="3802944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6091208" y="4816200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98295" y="232485"/>
              <a:ext cx="7954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래픽 2" descr="머리 안의 뇌 단색으로 채워진">
            <a:extLst>
              <a:ext uri="{FF2B5EF4-FFF2-40B4-BE49-F238E27FC236}">
                <a16:creationId xmlns:a16="http://schemas.microsoft.com/office/drawing/2014/main" id="{9AC9D514-11D9-E1F1-F8FF-F786956EF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4721" y="2306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668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01553" y="232485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AD839828-C08C-9D4C-3CEF-71C17DAD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95" y="1021442"/>
            <a:ext cx="6090410" cy="5655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729F7D-3384-A4A6-BAE2-E40308338C85}"/>
              </a:ext>
            </a:extLst>
          </p:cNvPr>
          <p:cNvSpPr txBox="1"/>
          <p:nvPr/>
        </p:nvSpPr>
        <p:spPr>
          <a:xfrm>
            <a:off x="5550495" y="1686560"/>
            <a:ext cx="16732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듀얼 네트워크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EE8CB-2A43-8CDC-9E7E-37C76AC0B4EE}"/>
              </a:ext>
            </a:extLst>
          </p:cNvPr>
          <p:cNvSpPr txBox="1"/>
          <p:nvPr/>
        </p:nvSpPr>
        <p:spPr>
          <a:xfrm>
            <a:off x="5692735" y="2877125"/>
            <a:ext cx="14091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셀프 플레이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D7A7B-EC1F-841E-9466-E8C0DA3EBAD3}"/>
              </a:ext>
            </a:extLst>
          </p:cNvPr>
          <p:cNvSpPr txBox="1"/>
          <p:nvPr/>
        </p:nvSpPr>
        <p:spPr>
          <a:xfrm>
            <a:off x="5550495" y="4067689"/>
            <a:ext cx="1636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모델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219C7-AF89-E137-9D9E-D8216186DE6D}"/>
              </a:ext>
            </a:extLst>
          </p:cNvPr>
          <p:cNvSpPr txBox="1"/>
          <p:nvPr/>
        </p:nvSpPr>
        <p:spPr>
          <a:xfrm>
            <a:off x="5372672" y="5185289"/>
            <a:ext cx="2044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모델 평가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739C4-A249-DCCE-E5CC-178B708424B3}"/>
              </a:ext>
            </a:extLst>
          </p:cNvPr>
          <p:cNvSpPr txBox="1"/>
          <p:nvPr/>
        </p:nvSpPr>
        <p:spPr>
          <a:xfrm>
            <a:off x="3304795" y="2769404"/>
            <a:ext cx="102336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탐색 </a:t>
            </a:r>
            <a:endParaRPr lang="en-US" altLang="ko-KR" sz="1600"/>
          </a:p>
          <a:p>
            <a:pPr algn="ctr"/>
            <a:r>
              <a:rPr lang="ko-KR" altLang="en-US" sz="1600"/>
              <a:t>알고리즘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93EB8-E951-FF23-939D-813DF4B5ECE0}"/>
              </a:ext>
            </a:extLst>
          </p:cNvPr>
          <p:cNvSpPr txBox="1"/>
          <p:nvPr/>
        </p:nvSpPr>
        <p:spPr>
          <a:xfrm>
            <a:off x="3294782" y="1341425"/>
            <a:ext cx="10233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게임 룰</a:t>
            </a:r>
          </a:p>
        </p:txBody>
      </p:sp>
    </p:spTree>
    <p:extLst>
      <p:ext uri="{BB962C8B-B14F-4D97-AF65-F5344CB8AC3E}">
        <p14:creationId xmlns:p14="http://schemas.microsoft.com/office/powerpoint/2010/main" val="193920449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915CB8-90A2-02A1-D91D-6ADBA50D315C}"/>
              </a:ext>
            </a:extLst>
          </p:cNvPr>
          <p:cNvSpPr/>
          <p:nvPr/>
        </p:nvSpPr>
        <p:spPr>
          <a:xfrm>
            <a:off x="9572530" y="4253938"/>
            <a:ext cx="2189551" cy="198516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13A269-C3F9-40E5-5816-37BEB84EE069}"/>
              </a:ext>
            </a:extLst>
          </p:cNvPr>
          <p:cNvSpPr/>
          <p:nvPr/>
        </p:nvSpPr>
        <p:spPr>
          <a:xfrm>
            <a:off x="6898713" y="2457401"/>
            <a:ext cx="3609001" cy="8318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42107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생성 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EF69C1F-8272-FDC4-EE0B-E04B3D63E4F4}"/>
              </a:ext>
            </a:extLst>
          </p:cNvPr>
          <p:cNvGrpSpPr/>
          <p:nvPr/>
        </p:nvGrpSpPr>
        <p:grpSpPr>
          <a:xfrm>
            <a:off x="965943" y="1499891"/>
            <a:ext cx="4265308" cy="4536722"/>
            <a:chOff x="1780168" y="1817193"/>
            <a:chExt cx="4265308" cy="453672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16884CB-27ED-962B-915A-177416AED40E}"/>
                </a:ext>
              </a:extLst>
            </p:cNvPr>
            <p:cNvGrpSpPr/>
            <p:nvPr/>
          </p:nvGrpSpPr>
          <p:grpSpPr>
            <a:xfrm>
              <a:off x="3051285" y="1817193"/>
              <a:ext cx="1723075" cy="634605"/>
              <a:chOff x="2391358" y="3385"/>
              <a:chExt cx="1909315" cy="63114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AE090-3A8E-3573-76C9-24A9CAC6D657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A1F291-2259-59EF-A43A-39EADD55A66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컨볼루셔널 레이어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ECB5E2C-4DBE-56AA-87AF-0676E775A180}"/>
                </a:ext>
              </a:extLst>
            </p:cNvPr>
            <p:cNvGrpSpPr/>
            <p:nvPr/>
          </p:nvGrpSpPr>
          <p:grpSpPr>
            <a:xfrm>
              <a:off x="3051285" y="2693328"/>
              <a:ext cx="1723075" cy="634605"/>
              <a:chOff x="2391358" y="3385"/>
              <a:chExt cx="1909315" cy="63114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D2ACD7-9108-B05B-5C56-B3B88D5E73AD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191933-18D2-2609-18A3-382A33EFF5B9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0E19465-824C-EB3E-FA66-BCBC411CAE9F}"/>
                </a:ext>
              </a:extLst>
            </p:cNvPr>
            <p:cNvGrpSpPr/>
            <p:nvPr/>
          </p:nvGrpSpPr>
          <p:grpSpPr>
            <a:xfrm>
              <a:off x="3051285" y="3748150"/>
              <a:ext cx="1723075" cy="634605"/>
              <a:chOff x="2391358" y="3385"/>
              <a:chExt cx="1909315" cy="63114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6DCC65-6F9D-454F-6265-8448320C75C4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FDF1CF-8F97-A8C6-5F3A-75F584D87CDA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57B56DE-411A-C245-46B6-4AA5D7003335}"/>
                </a:ext>
              </a:extLst>
            </p:cNvPr>
            <p:cNvGrpSpPr/>
            <p:nvPr/>
          </p:nvGrpSpPr>
          <p:grpSpPr>
            <a:xfrm>
              <a:off x="3051285" y="4584093"/>
              <a:ext cx="1723075" cy="634605"/>
              <a:chOff x="2391358" y="3385"/>
              <a:chExt cx="1909315" cy="63114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FEFFC87-3BE0-196D-72E3-3D67D0A00662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E6108-D866-2C11-7A67-B3619F5E2F4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풀링 레이어</a:t>
                </a:r>
              </a:p>
            </p:txBody>
          </p: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85770B9-DF39-C852-27EE-4BCCD5606D53}"/>
                </a:ext>
              </a:extLst>
            </p:cNvPr>
            <p:cNvCxnSpPr>
              <a:cxnSpLocks/>
              <a:stCxn id="23" idx="2"/>
              <a:endCxn id="32" idx="0"/>
            </p:cNvCxnSpPr>
            <p:nvPr/>
          </p:nvCxnSpPr>
          <p:spPr>
            <a:xfrm>
              <a:off x="3912823" y="3327933"/>
              <a:ext cx="0" cy="420217"/>
            </a:xfrm>
            <a:prstGeom prst="line">
              <a:avLst/>
            </a:prstGeom>
            <a:ln w="25400">
              <a:solidFill>
                <a:srgbClr val="FE91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BDBAB12-23E8-8555-AEC9-9CDB737220FC}"/>
                </a:ext>
              </a:extLst>
            </p:cNvPr>
            <p:cNvCxnSpPr>
              <a:stCxn id="32" idx="2"/>
              <a:endCxn id="36" idx="0"/>
            </p:cNvCxnSpPr>
            <p:nvPr/>
          </p:nvCxnSpPr>
          <p:spPr>
            <a:xfrm>
              <a:off x="3912823" y="4382755"/>
              <a:ext cx="0" cy="201338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CB3A2C-5B73-4C96-D1CD-5B3BF6EA8C1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912822" y="2451798"/>
              <a:ext cx="1" cy="241530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E92B33-2319-71C7-846F-47F3E502F963}"/>
                </a:ext>
              </a:extLst>
            </p:cNvPr>
            <p:cNvGrpSpPr/>
            <p:nvPr/>
          </p:nvGrpSpPr>
          <p:grpSpPr>
            <a:xfrm>
              <a:off x="1780168" y="5218698"/>
              <a:ext cx="4265308" cy="1135217"/>
              <a:chOff x="1780168" y="5218698"/>
              <a:chExt cx="4265308" cy="1135217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5408921-3A72-2C48-881D-3E7B5562C7AD}"/>
                  </a:ext>
                </a:extLst>
              </p:cNvPr>
              <p:cNvGrpSpPr/>
              <p:nvPr/>
            </p:nvGrpSpPr>
            <p:grpSpPr>
              <a:xfrm>
                <a:off x="1780168" y="5719310"/>
                <a:ext cx="4265308" cy="634605"/>
                <a:chOff x="1616045" y="5650893"/>
                <a:chExt cx="4265308" cy="63460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2472E63-4795-B47B-9056-AEACEDC542C2}"/>
                    </a:ext>
                  </a:extLst>
                </p:cNvPr>
                <p:cNvSpPr/>
                <p:nvPr/>
              </p:nvSpPr>
              <p:spPr>
                <a:xfrm>
                  <a:off x="1616045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AD1D9FD-255E-D7E8-073E-5525FCE60C04}"/>
                    </a:ext>
                  </a:extLst>
                </p:cNvPr>
                <p:cNvSpPr/>
                <p:nvPr/>
              </p:nvSpPr>
              <p:spPr>
                <a:xfrm>
                  <a:off x="4158278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5E654A49-CAF4-1524-5D37-E290DF8BD1DA}"/>
                    </a:ext>
                  </a:extLst>
                </p:cNvPr>
                <p:cNvGrpSpPr/>
                <p:nvPr/>
              </p:nvGrpSpPr>
              <p:grpSpPr>
                <a:xfrm>
                  <a:off x="1616045" y="5650893"/>
                  <a:ext cx="4265308" cy="634605"/>
                  <a:chOff x="1616045" y="5650893"/>
                  <a:chExt cx="4265308" cy="63460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69ADD9B-38A3-F8ED-C0A4-C1DDF2F04F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6045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정책 출력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A88F2DE-672E-4B8F-20DE-CEF36513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58278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가치 출력</a:t>
                    </a:r>
                  </a:p>
                </p:txBody>
              </p:sp>
            </p:grpSp>
          </p:grp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1DDD5C-0D8D-8523-3DE4-7E9A9E353A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822" y="5218698"/>
                <a:ext cx="0" cy="225792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C069CED9-E615-116D-14D2-BD04A3DD8D94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rot="5400000" flipH="1" flipV="1">
                <a:off x="3775413" y="4310783"/>
                <a:ext cx="274820" cy="2542235"/>
              </a:xfrm>
              <a:prstGeom prst="bentConnector2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1B99B90F-1DC2-73AB-A990-81B4A109E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939" y="5433060"/>
                <a:ext cx="0" cy="293870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F652DAC-9DC0-1EBA-3389-D27BAD999317}"/>
              </a:ext>
            </a:extLst>
          </p:cNvPr>
          <p:cNvGrpSpPr/>
          <p:nvPr/>
        </p:nvGrpSpPr>
        <p:grpSpPr>
          <a:xfrm>
            <a:off x="6957653" y="1430984"/>
            <a:ext cx="1980835" cy="494617"/>
            <a:chOff x="1086254" y="2580815"/>
            <a:chExt cx="1980835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6874AE0-C2C8-DE58-7794-097C302AC8F2}"/>
                </a:ext>
              </a:extLst>
            </p:cNvPr>
            <p:cNvSpPr txBox="1"/>
            <p:nvPr/>
          </p:nvSpPr>
          <p:spPr>
            <a:xfrm>
              <a:off x="1279420" y="2580815"/>
              <a:ext cx="17876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구성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모서리가 둥근 직사각형 53">
              <a:extLst>
                <a:ext uri="{FF2B5EF4-FFF2-40B4-BE49-F238E27FC236}">
                  <a16:creationId xmlns:a16="http://schemas.microsoft.com/office/drawing/2014/main" id="{9FA149E0-C98E-4558-3949-DAB3381C7B76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5C3C00A-174F-08CE-79EE-3FDABD4EC8F6}"/>
              </a:ext>
            </a:extLst>
          </p:cNvPr>
          <p:cNvSpPr txBox="1"/>
          <p:nvPr/>
        </p:nvSpPr>
        <p:spPr>
          <a:xfrm>
            <a:off x="6905463" y="1872482"/>
            <a:ext cx="36090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레지듀얼 블록으로  게임 화면의 특징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 종 출력으로  정책과 가치를 출력한다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2FF1A27-1CFA-2D10-D80C-7D201447CB45}"/>
              </a:ext>
            </a:extLst>
          </p:cNvPr>
          <p:cNvGrpSpPr/>
          <p:nvPr/>
        </p:nvGrpSpPr>
        <p:grpSpPr>
          <a:xfrm>
            <a:off x="6957653" y="3289224"/>
            <a:ext cx="2210065" cy="369332"/>
            <a:chOff x="1086254" y="2580815"/>
            <a:chExt cx="2210065" cy="27578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85B86A-B643-442F-0368-FCC94A1DA47E}"/>
                </a:ext>
              </a:extLst>
            </p:cNvPr>
            <p:cNvSpPr txBox="1"/>
            <p:nvPr/>
          </p:nvSpPr>
          <p:spPr>
            <a:xfrm>
              <a:off x="1279420" y="2580815"/>
              <a:ext cx="2016899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의 입력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모서리가 둥근 직사각형 53">
              <a:extLst>
                <a:ext uri="{FF2B5EF4-FFF2-40B4-BE49-F238E27FC236}">
                  <a16:creationId xmlns:a16="http://schemas.microsoft.com/office/drawing/2014/main" id="{EE18868C-30F6-E0CF-C1F2-56A18B942635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2E58F51-181D-5134-406B-EFCDD70D2187}"/>
              </a:ext>
            </a:extLst>
          </p:cNvPr>
          <p:cNvSpPr txBox="1"/>
          <p:nvPr/>
        </p:nvSpPr>
        <p:spPr>
          <a:xfrm>
            <a:off x="6905463" y="3730718"/>
            <a:ext cx="24019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 돌의 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7x9x10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상배방의 돌의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7x9x10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041120-33CF-DEC5-C227-7E48BC2BCE2C}"/>
              </a:ext>
            </a:extLst>
          </p:cNvPr>
          <p:cNvSpPr txBox="1"/>
          <p:nvPr/>
        </p:nvSpPr>
        <p:spPr>
          <a:xfrm>
            <a:off x="3309398" y="3075621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”16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레이어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 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FB54A40-C060-D407-4006-EDC3C208B191}"/>
              </a:ext>
            </a:extLst>
          </p:cNvPr>
          <p:cNvSpPr/>
          <p:nvPr/>
        </p:nvSpPr>
        <p:spPr>
          <a:xfrm>
            <a:off x="2221031" y="6239101"/>
            <a:ext cx="17491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듀얼 네트워크의 구조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604F408-6C08-F1F6-1156-50706678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03" y="4452416"/>
            <a:ext cx="2116518" cy="1700740"/>
          </a:xfrm>
          <a:prstGeom prst="rect">
            <a:avLst/>
          </a:prstGeom>
          <a:ln w="22225">
            <a:solidFill>
              <a:srgbClr val="171717"/>
            </a:solidFill>
          </a:ln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2A2067C-1A8C-75A4-47B0-7C71CAC45456}"/>
              </a:ext>
            </a:extLst>
          </p:cNvPr>
          <p:cNvGrpSpPr/>
          <p:nvPr/>
        </p:nvGrpSpPr>
        <p:grpSpPr>
          <a:xfrm>
            <a:off x="6963246" y="2480551"/>
            <a:ext cx="3409481" cy="587289"/>
            <a:chOff x="6302971" y="2409062"/>
            <a:chExt cx="3409481" cy="58728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2F9E5C5-6373-2062-07E6-B51CF33BAB53}"/>
                </a:ext>
              </a:extLst>
            </p:cNvPr>
            <p:cNvSpPr txBox="1"/>
            <p:nvPr/>
          </p:nvSpPr>
          <p:spPr>
            <a:xfrm>
              <a:off x="7262678" y="2409062"/>
              <a:ext cx="6982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정책</a:t>
              </a:r>
              <a:endParaRPr lang="ko-KR" altLang="en-US" sz="1400" b="1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FD3DF7D-2A0E-4DD4-066D-C491A352E303}"/>
                </a:ext>
              </a:extLst>
            </p:cNvPr>
            <p:cNvGrpSpPr/>
            <p:nvPr/>
          </p:nvGrpSpPr>
          <p:grpSpPr>
            <a:xfrm>
              <a:off x="6302971" y="2425411"/>
              <a:ext cx="3409481" cy="570940"/>
              <a:chOff x="6302971" y="2425411"/>
              <a:chExt cx="3409481" cy="57094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15CA75D-306C-7C52-89C1-A12DB2621A57}"/>
                  </a:ext>
                </a:extLst>
              </p:cNvPr>
              <p:cNvSpPr txBox="1"/>
              <p:nvPr/>
            </p:nvSpPr>
            <p:spPr>
              <a:xfrm>
                <a:off x="8999972" y="2425411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가치</a:t>
                </a:r>
                <a:endParaRPr lang="ko-KR" altLang="en-US" sz="1400" b="1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AA2E4B8-2A34-51A1-1839-C40F17298203}"/>
                  </a:ext>
                </a:extLst>
              </p:cNvPr>
              <p:cNvSpPr txBox="1"/>
              <p:nvPr/>
            </p:nvSpPr>
            <p:spPr>
              <a:xfrm>
                <a:off x="6302971" y="2688574"/>
                <a:ext cx="2617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[0, 0, 0,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0.05</a:t>
                </a:r>
                <a:r>
                  <a:rPr lang="en-US" altLang="ko-KR" sz="1400"/>
                  <a:t>, 0 ,0 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0.95 </a:t>
                </a:r>
                <a:r>
                  <a:rPr lang="en-US" altLang="ko-KR" sz="1400"/>
                  <a:t>, 0,0]</a:t>
                </a:r>
                <a:endParaRPr lang="ko-KR" altLang="en-US" sz="14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3253D77-FD7A-C14B-8241-AF0F64D68E22}"/>
                  </a:ext>
                </a:extLst>
              </p:cNvPr>
              <p:cNvSpPr txBox="1"/>
              <p:nvPr/>
            </p:nvSpPr>
            <p:spPr>
              <a:xfrm>
                <a:off x="9014193" y="2686986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[1,0]</a:t>
                </a:r>
                <a:endParaRPr lang="ko-KR" altLang="en-US" sz="140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55B112-13D7-F9C6-593A-0649E891B52B}"/>
              </a:ext>
            </a:extLst>
          </p:cNvPr>
          <p:cNvSpPr/>
          <p:nvPr/>
        </p:nvSpPr>
        <p:spPr>
          <a:xfrm>
            <a:off x="5323392" y="2693328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53">
            <a:extLst>
              <a:ext uri="{FF2B5EF4-FFF2-40B4-BE49-F238E27FC236}">
                <a16:creationId xmlns:a16="http://schemas.microsoft.com/office/drawing/2014/main" id="{4CFB3FC5-9474-42EB-F8BD-6F354B94DF15}"/>
              </a:ext>
            </a:extLst>
          </p:cNvPr>
          <p:cNvSpPr/>
          <p:nvPr/>
        </p:nvSpPr>
        <p:spPr>
          <a:xfrm rot="2725382">
            <a:off x="2059657" y="6358872"/>
            <a:ext cx="186131" cy="122500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5C0C39-5E3C-6E0C-96CD-C6E6EFFBE8C7}"/>
              </a:ext>
            </a:extLst>
          </p:cNvPr>
          <p:cNvSpPr/>
          <p:nvPr/>
        </p:nvSpPr>
        <p:spPr>
          <a:xfrm>
            <a:off x="6973910" y="2609801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88C903-FA63-D157-16A2-98E3F3916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06" y="4376104"/>
            <a:ext cx="1914194" cy="17408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B2824A6-CAFD-4695-0259-9815A5772D0E}"/>
              </a:ext>
            </a:extLst>
          </p:cNvPr>
          <p:cNvCxnSpPr>
            <a:cxnSpLocks/>
          </p:cNvCxnSpPr>
          <p:nvPr/>
        </p:nvCxnSpPr>
        <p:spPr>
          <a:xfrm>
            <a:off x="9092010" y="5251357"/>
            <a:ext cx="43418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80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4242627" y="204788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6750593" y="205592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4188833" y="3791578"/>
            <a:ext cx="121700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움직임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4188836" y="4826842"/>
            <a:ext cx="12170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기물마다의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 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6877723" y="3791578"/>
            <a:ext cx="88357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승패 여부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6694984" y="4826842"/>
            <a:ext cx="124906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  조건과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비겼을 때 조건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4750664" y="3647081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7272840" y="3647081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4750664" y="46603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7272840" y="46603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98295" y="232485"/>
              <a:ext cx="7954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래픽 2" descr="메달 윤곽선">
            <a:extLst>
              <a:ext uri="{FF2B5EF4-FFF2-40B4-BE49-F238E27FC236}">
                <a16:creationId xmlns:a16="http://schemas.microsoft.com/office/drawing/2014/main" id="{2DDB851A-A81D-5442-6862-C5620CF5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1574" y="2247990"/>
            <a:ext cx="862686" cy="862686"/>
          </a:xfrm>
          <a:prstGeom prst="rect">
            <a:avLst/>
          </a:prstGeom>
        </p:spPr>
      </p:pic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7751" y="2163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EC29D53C-A091-82D1-8B1A-772AF589DE44}"/>
              </a:ext>
            </a:extLst>
          </p:cNvPr>
          <p:cNvSpPr/>
          <p:nvPr/>
        </p:nvSpPr>
        <p:spPr>
          <a:xfrm>
            <a:off x="252920" y="1201161"/>
            <a:ext cx="3278220" cy="1606109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889313" y="4198597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787815" y="3795975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B9B76-848C-824E-41D9-C339D68AF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7013" y="1399837"/>
            <a:ext cx="5297063" cy="4424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AB31FC6-64C7-1485-0E58-2F5553F89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31" y="4855401"/>
            <a:ext cx="762839" cy="67565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F1E1F46-C017-8E42-89D8-EDEDBA6F05A2}"/>
              </a:ext>
            </a:extLst>
          </p:cNvPr>
          <p:cNvSpPr/>
          <p:nvPr/>
        </p:nvSpPr>
        <p:spPr>
          <a:xfrm>
            <a:off x="8648424" y="4702569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1FF108-C063-92C7-C5D1-3CCC074E34AA}"/>
              </a:ext>
            </a:extLst>
          </p:cNvPr>
          <p:cNvSpPr/>
          <p:nvPr/>
        </p:nvSpPr>
        <p:spPr>
          <a:xfrm>
            <a:off x="9262177" y="4714660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C0EFAA-4CE4-66B1-BA1D-B181CE9BFA2A}"/>
              </a:ext>
            </a:extLst>
          </p:cNvPr>
          <p:cNvSpPr/>
          <p:nvPr/>
        </p:nvSpPr>
        <p:spPr>
          <a:xfrm>
            <a:off x="8027051" y="4715927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17E931-76E1-ECC2-08A0-054526B496A7}"/>
              </a:ext>
            </a:extLst>
          </p:cNvPr>
          <p:cNvSpPr/>
          <p:nvPr/>
        </p:nvSpPr>
        <p:spPr>
          <a:xfrm>
            <a:off x="8033147" y="513739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51A954-4E98-F5E4-B005-02DE60C3934F}"/>
              </a:ext>
            </a:extLst>
          </p:cNvPr>
          <p:cNvSpPr/>
          <p:nvPr/>
        </p:nvSpPr>
        <p:spPr>
          <a:xfrm>
            <a:off x="8648424" y="5573332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D502AC-813C-EF57-1723-65626B09545B}"/>
              </a:ext>
            </a:extLst>
          </p:cNvPr>
          <p:cNvSpPr/>
          <p:nvPr/>
        </p:nvSpPr>
        <p:spPr>
          <a:xfrm>
            <a:off x="9269688" y="5139870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DD296-C534-1519-DF4A-A38720244C4A}"/>
              </a:ext>
            </a:extLst>
          </p:cNvPr>
          <p:cNvSpPr/>
          <p:nvPr/>
        </p:nvSpPr>
        <p:spPr>
          <a:xfrm>
            <a:off x="9269688" y="5557991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B5FE256-4103-693F-57E2-CFBB0B756FF5}"/>
              </a:ext>
            </a:extLst>
          </p:cNvPr>
          <p:cNvSpPr/>
          <p:nvPr/>
        </p:nvSpPr>
        <p:spPr>
          <a:xfrm>
            <a:off x="8027051" y="5557991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8B8E3-1A85-7CCC-F7DD-C4F9AA3214AF}"/>
              </a:ext>
            </a:extLst>
          </p:cNvPr>
          <p:cNvSpPr txBox="1"/>
          <p:nvPr/>
        </p:nvSpPr>
        <p:spPr>
          <a:xfrm>
            <a:off x="9388372" y="4770661"/>
            <a:ext cx="212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 안에서 선</a:t>
            </a:r>
            <a:endParaRPr lang="en-US" altLang="ko-KR" sz="1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따라 움직임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128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0E58A904-804F-885E-D718-CCD43444D025}"/>
              </a:ext>
            </a:extLst>
          </p:cNvPr>
          <p:cNvSpPr/>
          <p:nvPr/>
        </p:nvSpPr>
        <p:spPr>
          <a:xfrm>
            <a:off x="271075" y="2656610"/>
            <a:ext cx="3462590" cy="1100451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889313" y="4198597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787815" y="3795975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B9B76-848C-824E-41D9-C339D68AF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7013" y="1399837"/>
            <a:ext cx="5297063" cy="4424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D1FF108-C063-92C7-C5D1-3CCC074E34AA}"/>
              </a:ext>
            </a:extLst>
          </p:cNvPr>
          <p:cNvSpPr/>
          <p:nvPr/>
        </p:nvSpPr>
        <p:spPr>
          <a:xfrm>
            <a:off x="8653167" y="2110817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D68E1637-CD09-B428-CF68-00FD9C7F1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51" y="3600648"/>
            <a:ext cx="735386" cy="651342"/>
          </a:xfrm>
          <a:prstGeom prst="rect">
            <a:avLst/>
          </a:pr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722A8BD-7CFB-4645-B70A-758968DAF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11" y="3588818"/>
            <a:ext cx="735387" cy="651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68F842-3F8F-F04B-DAD5-0AB49A0B9241}"/>
              </a:ext>
            </a:extLst>
          </p:cNvPr>
          <p:cNvSpPr txBox="1"/>
          <p:nvPr/>
        </p:nvSpPr>
        <p:spPr>
          <a:xfrm>
            <a:off x="10071370" y="3488198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 넘을 수 없다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2A3E0B1A-F87A-781B-A457-2AF9A373F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97" y="2278608"/>
            <a:ext cx="729965" cy="6465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2180E1-B60E-5D78-0D96-10FB83ECB30A}"/>
              </a:ext>
            </a:extLst>
          </p:cNvPr>
          <p:cNvSpPr txBox="1"/>
          <p:nvPr/>
        </p:nvSpPr>
        <p:spPr>
          <a:xfrm>
            <a:off x="8803365" y="4447812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 넘는다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EEB6DB2-A2AB-FB0B-BBBB-205E8F1027CA}"/>
              </a:ext>
            </a:extLst>
          </p:cNvPr>
          <p:cNvCxnSpPr>
            <a:cxnSpLocks/>
          </p:cNvCxnSpPr>
          <p:nvPr/>
        </p:nvCxnSpPr>
        <p:spPr>
          <a:xfrm flipV="1">
            <a:off x="8725544" y="2952434"/>
            <a:ext cx="0" cy="5357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C5842341-60D7-93AB-6239-2C5472B47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51" y="3615581"/>
            <a:ext cx="651252" cy="576824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C7063254-4A08-A812-B221-CBC7200C132E}"/>
              </a:ext>
            </a:extLst>
          </p:cNvPr>
          <p:cNvSpPr/>
          <p:nvPr/>
        </p:nvSpPr>
        <p:spPr>
          <a:xfrm>
            <a:off x="8650349" y="1681812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7908EF6-FA64-AFDA-C37F-6E99B9E9A6CE}"/>
              </a:ext>
            </a:extLst>
          </p:cNvPr>
          <p:cNvSpPr/>
          <p:nvPr/>
        </p:nvSpPr>
        <p:spPr>
          <a:xfrm>
            <a:off x="8647723" y="556044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5FB2D86-D7CD-4234-55C0-7656E13B59D5}"/>
              </a:ext>
            </a:extLst>
          </p:cNvPr>
          <p:cNvCxnSpPr>
            <a:cxnSpLocks/>
          </p:cNvCxnSpPr>
          <p:nvPr/>
        </p:nvCxnSpPr>
        <p:spPr>
          <a:xfrm flipH="1">
            <a:off x="7288403" y="3903993"/>
            <a:ext cx="91071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EB388A3-05BC-6E52-22E4-D6611A0AB976}"/>
              </a:ext>
            </a:extLst>
          </p:cNvPr>
          <p:cNvSpPr/>
          <p:nvPr/>
        </p:nvSpPr>
        <p:spPr>
          <a:xfrm>
            <a:off x="6187848" y="3840157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107C325E-57D5-0394-3175-F3FF21F0B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51" y="4872373"/>
            <a:ext cx="737652" cy="653350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A531B01-DC44-E9C6-C72D-45126F50C10E}"/>
              </a:ext>
            </a:extLst>
          </p:cNvPr>
          <p:cNvCxnSpPr>
            <a:cxnSpLocks/>
          </p:cNvCxnSpPr>
          <p:nvPr/>
        </p:nvCxnSpPr>
        <p:spPr>
          <a:xfrm>
            <a:off x="8725544" y="4343400"/>
            <a:ext cx="0" cy="4816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0C5DD71-C9BB-4A3F-7CA5-78E43702CD29}"/>
              </a:ext>
            </a:extLst>
          </p:cNvPr>
          <p:cNvSpPr txBox="1"/>
          <p:nvPr/>
        </p:nvSpPr>
        <p:spPr>
          <a:xfrm>
            <a:off x="9131453" y="2723551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 넘는다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651C65-B301-061B-7713-BC051C07D390}"/>
              </a:ext>
            </a:extLst>
          </p:cNvPr>
          <p:cNvSpPr txBox="1"/>
          <p:nvPr/>
        </p:nvSpPr>
        <p:spPr>
          <a:xfrm>
            <a:off x="7361662" y="350959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뛰어 넘는다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8FF7A05-A131-1997-BF31-F0E8F0A576BB}"/>
              </a:ext>
            </a:extLst>
          </p:cNvPr>
          <p:cNvCxnSpPr>
            <a:cxnSpLocks/>
          </p:cNvCxnSpPr>
          <p:nvPr/>
        </p:nvCxnSpPr>
        <p:spPr>
          <a:xfrm>
            <a:off x="9118637" y="3893833"/>
            <a:ext cx="106930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2" grpId="0"/>
      <p:bldP spid="7" grpId="0"/>
      <p:bldP spid="25" grpId="0"/>
      <p:bldP spid="73" grpId="0"/>
      <p:bldP spid="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0E58A904-804F-885E-D718-CCD43444D025}"/>
              </a:ext>
            </a:extLst>
          </p:cNvPr>
          <p:cNvSpPr/>
          <p:nvPr/>
        </p:nvSpPr>
        <p:spPr>
          <a:xfrm>
            <a:off x="271075" y="3692930"/>
            <a:ext cx="3462590" cy="1100451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889313" y="4198597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787815" y="3795975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B9B76-848C-824E-41D9-C339D68AF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7013" y="1399837"/>
            <a:ext cx="5297063" cy="4424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D1FF108-C063-92C7-C5D1-3CCC074E34AA}"/>
              </a:ext>
            </a:extLst>
          </p:cNvPr>
          <p:cNvSpPr/>
          <p:nvPr/>
        </p:nvSpPr>
        <p:spPr>
          <a:xfrm>
            <a:off x="8648055" y="2981746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C5842341-60D7-93AB-6239-2C5472B47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5" y="3622917"/>
            <a:ext cx="674378" cy="59730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DB505CD-47F9-E7A7-4284-91F45971CA33}"/>
              </a:ext>
            </a:extLst>
          </p:cNvPr>
          <p:cNvSpPr/>
          <p:nvPr/>
        </p:nvSpPr>
        <p:spPr>
          <a:xfrm>
            <a:off x="8648055" y="342823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12C860A-F410-6061-1FAC-0E08E7EFE6F9}"/>
              </a:ext>
            </a:extLst>
          </p:cNvPr>
          <p:cNvSpPr/>
          <p:nvPr/>
        </p:nvSpPr>
        <p:spPr>
          <a:xfrm>
            <a:off x="8647723" y="255633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584EEA0-3167-03A5-8B92-4495D9865C3D}"/>
              </a:ext>
            </a:extLst>
          </p:cNvPr>
          <p:cNvSpPr/>
          <p:nvPr/>
        </p:nvSpPr>
        <p:spPr>
          <a:xfrm>
            <a:off x="8647723" y="212097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DBCDDB3-6667-6593-BDB4-D6C9D665CB14}"/>
              </a:ext>
            </a:extLst>
          </p:cNvPr>
          <p:cNvSpPr/>
          <p:nvPr/>
        </p:nvSpPr>
        <p:spPr>
          <a:xfrm>
            <a:off x="8647723" y="170554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2F45D5-401B-2D0F-32BA-666B6E94CD66}"/>
              </a:ext>
            </a:extLst>
          </p:cNvPr>
          <p:cNvSpPr/>
          <p:nvPr/>
        </p:nvSpPr>
        <p:spPr>
          <a:xfrm>
            <a:off x="8031924" y="385347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B6BD26-1553-599E-10AB-41DFEADCC694}"/>
              </a:ext>
            </a:extLst>
          </p:cNvPr>
          <p:cNvSpPr/>
          <p:nvPr/>
        </p:nvSpPr>
        <p:spPr>
          <a:xfrm>
            <a:off x="7412971" y="385347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C0CC34-E262-FB88-B444-CC8A7500FAD9}"/>
              </a:ext>
            </a:extLst>
          </p:cNvPr>
          <p:cNvSpPr/>
          <p:nvPr/>
        </p:nvSpPr>
        <p:spPr>
          <a:xfrm>
            <a:off x="6794018" y="385347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19F0B8-7441-6F5A-C656-A63BBD07E66B}"/>
              </a:ext>
            </a:extLst>
          </p:cNvPr>
          <p:cNvSpPr/>
          <p:nvPr/>
        </p:nvSpPr>
        <p:spPr>
          <a:xfrm>
            <a:off x="6184809" y="3845557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5D0A7B-F84E-E348-17FD-841F16409944}"/>
              </a:ext>
            </a:extLst>
          </p:cNvPr>
          <p:cNvSpPr/>
          <p:nvPr/>
        </p:nvSpPr>
        <p:spPr>
          <a:xfrm>
            <a:off x="11117861" y="3839589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EBFAE26-0C3C-185A-072E-4F8FCDE37A85}"/>
              </a:ext>
            </a:extLst>
          </p:cNvPr>
          <p:cNvSpPr/>
          <p:nvPr/>
        </p:nvSpPr>
        <p:spPr>
          <a:xfrm>
            <a:off x="10498908" y="3839589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508D707-A7DB-717C-7305-3AFD7ABF6211}"/>
              </a:ext>
            </a:extLst>
          </p:cNvPr>
          <p:cNvSpPr/>
          <p:nvPr/>
        </p:nvSpPr>
        <p:spPr>
          <a:xfrm>
            <a:off x="9879955" y="3839589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87DE708-6449-FEF1-AB9C-C802BA34A9D1}"/>
              </a:ext>
            </a:extLst>
          </p:cNvPr>
          <p:cNvSpPr/>
          <p:nvPr/>
        </p:nvSpPr>
        <p:spPr>
          <a:xfrm>
            <a:off x="9270746" y="3831668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D27C996-3A3B-6F05-F111-C6242BE5206A}"/>
              </a:ext>
            </a:extLst>
          </p:cNvPr>
          <p:cNvSpPr/>
          <p:nvPr/>
        </p:nvSpPr>
        <p:spPr>
          <a:xfrm>
            <a:off x="8648055" y="5550634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C439F28-35E5-5A3D-1901-E83DAF2C41BB}"/>
              </a:ext>
            </a:extLst>
          </p:cNvPr>
          <p:cNvSpPr/>
          <p:nvPr/>
        </p:nvSpPr>
        <p:spPr>
          <a:xfrm>
            <a:off x="8647723" y="5125226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AE0AEBF-6E98-AEB9-E50B-2F0D4C984D3B}"/>
              </a:ext>
            </a:extLst>
          </p:cNvPr>
          <p:cNvSpPr/>
          <p:nvPr/>
        </p:nvSpPr>
        <p:spPr>
          <a:xfrm>
            <a:off x="8647723" y="468986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AA8802C-33B7-3EE0-2769-EB83AD1F5733}"/>
              </a:ext>
            </a:extLst>
          </p:cNvPr>
          <p:cNvSpPr/>
          <p:nvPr/>
        </p:nvSpPr>
        <p:spPr>
          <a:xfrm>
            <a:off x="8647723" y="4274431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AE4D34-FCD8-B091-FAD3-7CA1AD4EFCF6}"/>
              </a:ext>
            </a:extLst>
          </p:cNvPr>
          <p:cNvSpPr txBox="1"/>
          <p:nvPr/>
        </p:nvSpPr>
        <p:spPr>
          <a:xfrm>
            <a:off x="8990007" y="3234715"/>
            <a:ext cx="212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좌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  돌이 있는 경우 제외 자유롭게 이동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21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4033091" y="1338403"/>
            <a:ext cx="4125820" cy="4125820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3328962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4464787" y="2739593"/>
            <a:ext cx="3262433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Part1.</a:t>
            </a:r>
          </a:p>
          <a:p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주제 선정 이유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73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3D960E86-4BF4-C5C0-F6D9-ACE8D084FC7B}"/>
              </a:ext>
            </a:extLst>
          </p:cNvPr>
          <p:cNvSpPr/>
          <p:nvPr/>
        </p:nvSpPr>
        <p:spPr>
          <a:xfrm>
            <a:off x="271075" y="4749570"/>
            <a:ext cx="3462590" cy="1100451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889313" y="4198597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787815" y="3795975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B9B76-848C-824E-41D9-C339D68AF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7013" y="1399837"/>
            <a:ext cx="5297063" cy="4424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F1E1F46-C017-8E42-89D8-EDEDBA6F05A2}"/>
              </a:ext>
            </a:extLst>
          </p:cNvPr>
          <p:cNvSpPr/>
          <p:nvPr/>
        </p:nvSpPr>
        <p:spPr>
          <a:xfrm>
            <a:off x="8020380" y="2977022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1FF108-C063-92C7-C5D1-3CCC074E34AA}"/>
              </a:ext>
            </a:extLst>
          </p:cNvPr>
          <p:cNvSpPr/>
          <p:nvPr/>
        </p:nvSpPr>
        <p:spPr>
          <a:xfrm>
            <a:off x="9880269" y="341300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C0EFAA-4CE4-66B1-BA1D-B181CE9BFA2A}"/>
              </a:ext>
            </a:extLst>
          </p:cNvPr>
          <p:cNvSpPr/>
          <p:nvPr/>
        </p:nvSpPr>
        <p:spPr>
          <a:xfrm>
            <a:off x="9259369" y="298264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17E931-76E1-ECC2-08A0-054526B496A7}"/>
              </a:ext>
            </a:extLst>
          </p:cNvPr>
          <p:cNvSpPr/>
          <p:nvPr/>
        </p:nvSpPr>
        <p:spPr>
          <a:xfrm>
            <a:off x="7415978" y="3418840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51A954-4E98-F5E4-B005-02DE60C3934F}"/>
              </a:ext>
            </a:extLst>
          </p:cNvPr>
          <p:cNvSpPr/>
          <p:nvPr/>
        </p:nvSpPr>
        <p:spPr>
          <a:xfrm>
            <a:off x="9259369" y="470163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D502AC-813C-EF57-1723-65626B09545B}"/>
              </a:ext>
            </a:extLst>
          </p:cNvPr>
          <p:cNvSpPr/>
          <p:nvPr/>
        </p:nvSpPr>
        <p:spPr>
          <a:xfrm>
            <a:off x="7415978" y="426489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0DD296-C534-1519-DF4A-A38720244C4A}"/>
              </a:ext>
            </a:extLst>
          </p:cNvPr>
          <p:cNvSpPr/>
          <p:nvPr/>
        </p:nvSpPr>
        <p:spPr>
          <a:xfrm>
            <a:off x="9880269" y="4264895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B5FE256-4103-693F-57E2-CFBB0B756FF5}"/>
              </a:ext>
            </a:extLst>
          </p:cNvPr>
          <p:cNvSpPr/>
          <p:nvPr/>
        </p:nvSpPr>
        <p:spPr>
          <a:xfrm>
            <a:off x="8020380" y="4701633"/>
            <a:ext cx="155642" cy="136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F8B8E3-1A85-7CCC-F7DD-C4F9AA3214AF}"/>
              </a:ext>
            </a:extLst>
          </p:cNvPr>
          <p:cNvSpPr txBox="1"/>
          <p:nvPr/>
        </p:nvSpPr>
        <p:spPr>
          <a:xfrm>
            <a:off x="8975596" y="3921868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日 자로 이동함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B992E9E-CD93-84A3-3095-81C1E9D9E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41" y="3572117"/>
            <a:ext cx="756256" cy="6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9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2632" r="18470" b="276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3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796608" y="3075057"/>
            <a:ext cx="259878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Play Game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Part4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7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20405"/>
          <a:stretch/>
        </p:blipFill>
        <p:spPr>
          <a:xfrm rot="108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810" y="2971878"/>
            <a:ext cx="18261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시간의 문제</a:t>
            </a:r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772" y="6330541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24434" y="2941100"/>
            <a:ext cx="13644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자원의 문제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7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637349" y="1635804"/>
            <a:ext cx="1560848" cy="369332"/>
            <a:chOff x="1086254" y="2580815"/>
            <a:chExt cx="156084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279420" y="258081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37349" y="3184965"/>
            <a:ext cx="3851540" cy="369332"/>
            <a:chOff x="1086254" y="2580815"/>
            <a:chExt cx="385154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279420" y="2580815"/>
              <a:ext cx="3658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 제로와 알파제로의 학습 시간 비교 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5312" y="2035893"/>
            <a:ext cx="333969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로는 학습 시간이 너무 오래 소요된다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대의 공유 컴퓨터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28651"/>
              </p:ext>
            </p:extLst>
          </p:nvPr>
        </p:nvGraphicFramePr>
        <p:xfrm>
          <a:off x="1604209" y="3673326"/>
          <a:ext cx="9251260" cy="22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07231395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58831672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623922937"/>
                    </a:ext>
                  </a:extLst>
                </a:gridCol>
              </a:tblGrid>
              <a:tr h="5699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프레임 워크</a:t>
                      </a:r>
                      <a:endParaRPr lang="en-US" altLang="ko-KR" sz="1600" b="0" kern="1200" spc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FE9100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GPU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TPU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11,000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270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42175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150,000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0813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알파제로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5,600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135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(5,000)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75706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42998" y="80212"/>
            <a:ext cx="906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323996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604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60708" y="4671870"/>
            <a:ext cx="1144648" cy="1144648"/>
            <a:chOff x="2277447" y="4770594"/>
            <a:chExt cx="1144648" cy="1144648"/>
          </a:xfrm>
        </p:grpSpPr>
        <p:sp>
          <p:nvSpPr>
            <p:cNvPr id="55" name="모서리가 둥근 직사각형 5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94004" y="5187558"/>
              <a:ext cx="691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강화학습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695202" y="4671869"/>
            <a:ext cx="1144648" cy="1144648"/>
            <a:chOff x="2277447" y="4770594"/>
            <a:chExt cx="1144648" cy="1144648"/>
          </a:xfrm>
        </p:grpSpPr>
        <p:sp>
          <p:nvSpPr>
            <p:cNvPr id="85" name="모서리가 둥근 직사각형 8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53745" y="5193365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탐색 알고리즘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50014" y="4671868"/>
            <a:ext cx="1144648" cy="1144648"/>
            <a:chOff x="2277447" y="4770594"/>
            <a:chExt cx="1144648" cy="1144648"/>
          </a:xfrm>
        </p:grpSpPr>
        <p:sp>
          <p:nvSpPr>
            <p:cNvPr id="88" name="모서리가 둥근 직사각형 87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90426" y="5183205"/>
              <a:ext cx="10983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알파제로 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584510" y="4671867"/>
            <a:ext cx="1144648" cy="1144648"/>
            <a:chOff x="2277447" y="4770594"/>
            <a:chExt cx="1144648" cy="1144648"/>
          </a:xfrm>
        </p:grpSpPr>
        <p:sp>
          <p:nvSpPr>
            <p:cNvPr id="91" name="모서리가 둥근 직사각형 90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40119" y="5193366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간이 장기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403374" y="4671866"/>
            <a:ext cx="1252266" cy="1144648"/>
            <a:chOff x="2213482" y="4770594"/>
            <a:chExt cx="1252266" cy="1144648"/>
          </a:xfrm>
        </p:grpSpPr>
        <p:sp>
          <p:nvSpPr>
            <p:cNvPr id="94" name="모서리가 둥근 직사각형 93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13482" y="5183207"/>
              <a:ext cx="12522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게임 프로그램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3235540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 rot="5400000">
            <a:off x="5173261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5400000">
            <a:off x="7110982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 rot="5400000">
            <a:off x="9022579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01553" y="232485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시간의 문제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48C2FF-DB20-B736-BB18-B83DD8FE32C0}"/>
              </a:ext>
            </a:extLst>
          </p:cNvPr>
          <p:cNvGrpSpPr/>
          <p:nvPr/>
        </p:nvGrpSpPr>
        <p:grpSpPr>
          <a:xfrm>
            <a:off x="3466582" y="1330323"/>
            <a:ext cx="1908213" cy="2595566"/>
            <a:chOff x="2611119" y="1435317"/>
            <a:chExt cx="1908213" cy="25955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7D81230-7B71-329C-75E4-839509178749}"/>
                </a:ext>
              </a:extLst>
            </p:cNvPr>
            <p:cNvGrpSpPr/>
            <p:nvPr/>
          </p:nvGrpSpPr>
          <p:grpSpPr>
            <a:xfrm>
              <a:off x="2763884" y="1435317"/>
              <a:ext cx="1751172" cy="369332"/>
              <a:chOff x="1086254" y="2580815"/>
              <a:chExt cx="1755121" cy="34195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43C54-3A86-891B-FDCC-BA734C7A6902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561955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강화학습 스터디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" name="모서리가 둥근 직사각형 14">
                <a:extLst>
                  <a:ext uri="{FF2B5EF4-FFF2-40B4-BE49-F238E27FC236}">
                    <a16:creationId xmlns:a16="http://schemas.microsoft.com/office/drawing/2014/main" id="{6B8267FC-E736-247E-E8E3-93743BB668FA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모서리가 둥근 직사각형 43">
              <a:extLst>
                <a:ext uri="{FF2B5EF4-FFF2-40B4-BE49-F238E27FC236}">
                  <a16:creationId xmlns:a16="http://schemas.microsoft.com/office/drawing/2014/main" id="{E9E38E12-7365-CF57-E89E-00906873C8E6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스토리텔링 단색으로 채워진">
              <a:extLst>
                <a:ext uri="{FF2B5EF4-FFF2-40B4-BE49-F238E27FC236}">
                  <a16:creationId xmlns:a16="http://schemas.microsoft.com/office/drawing/2014/main" id="{496135A8-32D2-09AD-05F6-079C329C1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7759" y="2249234"/>
              <a:ext cx="1463019" cy="1463019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ED4A18-66A3-44FF-5DD0-D4AD5F3E5A83}"/>
              </a:ext>
            </a:extLst>
          </p:cNvPr>
          <p:cNvGrpSpPr/>
          <p:nvPr/>
        </p:nvGrpSpPr>
        <p:grpSpPr>
          <a:xfrm>
            <a:off x="6680740" y="1330323"/>
            <a:ext cx="2133166" cy="2595566"/>
            <a:chOff x="6680740" y="1330323"/>
            <a:chExt cx="2133166" cy="259556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B903E68-FB83-6E14-019D-1F62FC396E93}"/>
                </a:ext>
              </a:extLst>
            </p:cNvPr>
            <p:cNvGrpSpPr/>
            <p:nvPr/>
          </p:nvGrpSpPr>
          <p:grpSpPr>
            <a:xfrm>
              <a:off x="6680740" y="1330323"/>
              <a:ext cx="2133166" cy="2595566"/>
              <a:chOff x="2611119" y="1435317"/>
              <a:chExt cx="2133166" cy="2595566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1EC998F-A304-CECC-942F-0E9DA1A48D49}"/>
                  </a:ext>
                </a:extLst>
              </p:cNvPr>
              <p:cNvGrpSpPr/>
              <p:nvPr/>
            </p:nvGrpSpPr>
            <p:grpSpPr>
              <a:xfrm>
                <a:off x="2763884" y="1435317"/>
                <a:ext cx="1980401" cy="369332"/>
                <a:chOff x="1086254" y="2580815"/>
                <a:chExt cx="1984866" cy="341958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32E51C9-83D0-C4C0-1CF1-8518D1599E33}"/>
                    </a:ext>
                  </a:extLst>
                </p:cNvPr>
                <p:cNvSpPr txBox="1"/>
                <p:nvPr/>
              </p:nvSpPr>
              <p:spPr>
                <a:xfrm>
                  <a:off x="1279420" y="2580815"/>
                  <a:ext cx="1791700" cy="3419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2400" spc="-1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  <a:latin typeface="-윤고딕310" panose="02030504000101010101" pitchFamily="18" charset="-127"/>
                      <a:ea typeface="-윤고딕310" panose="02030504000101010101" pitchFamily="18" charset="-127"/>
                    </a:defRPr>
                  </a:lvl1pPr>
                </a:lstStyle>
                <a:p>
                  <a:pPr algn="l"/>
                  <a:r>
                    <a:rPr lang="ko-KR" altLang="en-US" sz="1800">
                      <a:solidFill>
                        <a:srgbClr val="171717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게임 프로그램 구현</a:t>
                  </a:r>
                  <a:endParaRPr lang="en-US" altLang="ko-KR" sz="1800" dirty="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7" name="모서리가 둥근 직사각형 14">
                  <a:extLst>
                    <a:ext uri="{FF2B5EF4-FFF2-40B4-BE49-F238E27FC236}">
                      <a16:creationId xmlns:a16="http://schemas.microsoft.com/office/drawing/2014/main" id="{1C907666-EB17-4288-98AE-8D8528FFF060}"/>
                    </a:ext>
                  </a:extLst>
                </p:cNvPr>
                <p:cNvSpPr/>
                <p:nvPr/>
              </p:nvSpPr>
              <p:spPr>
                <a:xfrm rot="2725382">
                  <a:off x="1086254" y="2685468"/>
                  <a:ext cx="160026" cy="160026"/>
                </a:xfrm>
                <a:prstGeom prst="roundRect">
                  <a:avLst>
                    <a:gd name="adj" fmla="val 7022"/>
                  </a:avLst>
                </a:prstGeom>
                <a:solidFill>
                  <a:srgbClr val="FE9100"/>
                </a:solidFill>
                <a:ln w="38100">
                  <a:solidFill>
                    <a:srgbClr val="1717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모서리가 둥근 직사각형 43">
                <a:extLst>
                  <a:ext uri="{FF2B5EF4-FFF2-40B4-BE49-F238E27FC236}">
                    <a16:creationId xmlns:a16="http://schemas.microsoft.com/office/drawing/2014/main" id="{0AEEDC5E-14EC-2EDC-3B09-D1C357125095}"/>
                  </a:ext>
                </a:extLst>
              </p:cNvPr>
              <p:cNvSpPr/>
              <p:nvPr/>
            </p:nvSpPr>
            <p:spPr>
              <a:xfrm rot="5400000">
                <a:off x="2555392" y="2066943"/>
                <a:ext cx="2019667" cy="1908213"/>
              </a:xfrm>
              <a:prstGeom prst="roundRect">
                <a:avLst>
                  <a:gd name="adj" fmla="val 7022"/>
                </a:avLst>
              </a:prstGeom>
              <a:solidFill>
                <a:srgbClr val="171717"/>
              </a:solidFill>
              <a:ln w="38100">
                <a:solidFill>
                  <a:srgbClr val="FE9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5" name="그래픽 24" descr="게임 컨트롤러 단색으로 채워진">
              <a:extLst>
                <a:ext uri="{FF2B5EF4-FFF2-40B4-BE49-F238E27FC236}">
                  <a16:creationId xmlns:a16="http://schemas.microsoft.com/office/drawing/2014/main" id="{246CCF7A-28E4-A256-4DD1-292C60EF3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5146" y="2208574"/>
              <a:ext cx="1460360" cy="1460360"/>
            </a:xfrm>
            <a:prstGeom prst="rect">
              <a:avLst/>
            </a:prstGeom>
          </p:spPr>
        </p:pic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99A2781F-334B-E59B-3466-D596BA274081}"/>
              </a:ext>
            </a:extLst>
          </p:cNvPr>
          <p:cNvSpPr/>
          <p:nvPr/>
        </p:nvSpPr>
        <p:spPr>
          <a:xfrm>
            <a:off x="7260694" y="4303843"/>
            <a:ext cx="1809230" cy="1911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93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17CDAD-13D7-EA3A-545C-35E65DE6AE70}"/>
              </a:ext>
            </a:extLst>
          </p:cNvPr>
          <p:cNvSpPr txBox="1"/>
          <p:nvPr/>
        </p:nvSpPr>
        <p:spPr>
          <a:xfrm>
            <a:off x="4586979" y="3013501"/>
            <a:ext cx="30180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4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4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46974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 r="18098" b="25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66885" y="3467436"/>
            <a:ext cx="6142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굳이</a:t>
            </a:r>
            <a:endParaRPr lang="en-US" altLang="ko-KR" sz="20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76270" y="3993128"/>
            <a:ext cx="86594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6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</a:t>
            </a:r>
            <a:endParaRPr lang="en-US" altLang="ko-KR" sz="6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33201" y="2559696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강화학습을</a:t>
            </a:r>
            <a:endParaRPr lang="en-US" altLang="ko-KR" sz="2000" b="1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91230" y="1651957"/>
            <a:ext cx="34336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en-US" altLang="ko-KR" sz="2000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!!!</a:t>
            </a:r>
            <a:endParaRPr lang="en-US" altLang="ko-KR" sz="2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3720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5" t="1449" r="17682" b="158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657946" y="3075057"/>
            <a:ext cx="287610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Part2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459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7204422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231494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65862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311454" y="2043204"/>
            <a:ext cx="950104" cy="369332"/>
            <a:chOff x="1086254" y="2580815"/>
            <a:chExt cx="950104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279420" y="258081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204422" y="2043204"/>
            <a:ext cx="1140861" cy="369332"/>
            <a:chOff x="1086254" y="2580815"/>
            <a:chExt cx="1140861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279420" y="2580815"/>
              <a:ext cx="9476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384574" y="3107173"/>
            <a:ext cx="2678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게임을 규칙만을 갖고  스스로 학습</a:t>
            </a:r>
            <a:endParaRPr lang="en-US" altLang="ko-KR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84574" y="4137627"/>
            <a:ext cx="15824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가지의 네트워크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84574" y="5225953"/>
            <a:ext cx="23118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 i="0">
                <a:solidFill>
                  <a:srgbClr val="FE9100"/>
                </a:solidFill>
                <a:effectLst/>
                <a:latin typeface="se-nanumgothic"/>
              </a:rPr>
              <a:t>학습 상대를 자신으로 한정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80786" y="3107173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기보 데이터 필요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76591" y="4137627"/>
            <a:ext cx="15199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 네트워크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8173" y="5225953"/>
            <a:ext cx="32383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solidFill>
                  <a:srgbClr val="5555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b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승률이 높았던 가상의 선수를 상대로 훈련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5203" y="3068634"/>
            <a:ext cx="6815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First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75054" y="5187414"/>
            <a:ext cx="8418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Third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83682" y="4099088"/>
            <a:ext cx="10246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Second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24049" y="232485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18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131767" y="1693267"/>
            <a:ext cx="2353437" cy="369332"/>
            <a:chOff x="1086254" y="2580815"/>
            <a:chExt cx="2353437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1279420" y="2580815"/>
              <a:ext cx="2160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en-US" altLang="ko-KR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AlphaGo VS AlphaZero</a:t>
              </a:r>
              <a:endParaRPr lang="en-US" altLang="ko-KR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939360"/>
              </p:ext>
            </p:extLst>
          </p:nvPr>
        </p:nvGraphicFramePr>
        <p:xfrm>
          <a:off x="1098626" y="2187878"/>
          <a:ext cx="9885748" cy="3809226"/>
        </p:xfrm>
        <a:graphic>
          <a:graphicData uri="http://schemas.openxmlformats.org/drawingml/2006/table">
            <a:tbl>
              <a:tblPr/>
              <a:tblGrid>
                <a:gridCol w="329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250">
                  <a:extLst>
                    <a:ext uri="{9D8B030D-6E8A-4147-A177-3AD203B41FA5}">
                      <a16:colId xmlns:a16="http://schemas.microsoft.com/office/drawing/2014/main" val="3940850054"/>
                    </a:ext>
                  </a:extLst>
                </a:gridCol>
                <a:gridCol w="3295249">
                  <a:extLst>
                    <a:ext uri="{9D8B030D-6E8A-4147-A177-3AD203B41FA5}">
                      <a16:colId xmlns:a16="http://schemas.microsoft.com/office/drawing/2014/main" val="620396845"/>
                    </a:ext>
                  </a:extLst>
                </a:gridCol>
              </a:tblGrid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 고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알파고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알파제로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 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정책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가치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롤아웃 정책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듀얼 네트워크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44497"/>
                  </a:ext>
                </a:extLst>
              </a:tr>
              <a:tr h="7145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구조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CNN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006531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학습 방법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지도 학습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 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95925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입력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48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17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80395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24046" y="232485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779C676-3CE5-9064-C63E-6E35E11EFD64}"/>
              </a:ext>
            </a:extLst>
          </p:cNvPr>
          <p:cNvSpPr/>
          <p:nvPr/>
        </p:nvSpPr>
        <p:spPr>
          <a:xfrm>
            <a:off x="4321417" y="3952181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9E0FB9-EA80-EE6F-0835-DAF19062B3CA}"/>
              </a:ext>
            </a:extLst>
          </p:cNvPr>
          <p:cNvSpPr/>
          <p:nvPr/>
        </p:nvSpPr>
        <p:spPr>
          <a:xfrm>
            <a:off x="7652895" y="3952180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7662E84-2990-A093-EE66-BF7CAD8BE157}"/>
              </a:ext>
            </a:extLst>
          </p:cNvPr>
          <p:cNvSpPr/>
          <p:nvPr/>
        </p:nvSpPr>
        <p:spPr>
          <a:xfrm>
            <a:off x="4382444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7C42CD1-9559-0B54-AAFA-96D62B322997}"/>
              </a:ext>
            </a:extLst>
          </p:cNvPr>
          <p:cNvSpPr/>
          <p:nvPr/>
        </p:nvSpPr>
        <p:spPr>
          <a:xfrm>
            <a:off x="7652895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83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3966317" y="3034217"/>
            <a:ext cx="2354094" cy="2354094"/>
          </a:xfrm>
          <a:prstGeom prst="ellipse">
            <a:avLst/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304"/>
          <p:cNvSpPr>
            <a:spLocks noChangeArrowheads="1"/>
          </p:cNvSpPr>
          <p:nvPr/>
        </p:nvSpPr>
        <p:spPr bwMode="auto">
          <a:xfrm>
            <a:off x="4141184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탐색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8953" y="1509609"/>
            <a:ext cx="2354094" cy="2354094"/>
            <a:chOff x="4876797" y="1297795"/>
            <a:chExt cx="2354094" cy="2354094"/>
          </a:xfrm>
        </p:grpSpPr>
        <p:sp>
          <p:nvSpPr>
            <p:cNvPr id="18" name="타원 17"/>
            <p:cNvSpPr/>
            <p:nvPr/>
          </p:nvSpPr>
          <p:spPr>
            <a:xfrm>
              <a:off x="4876797" y="1297795"/>
              <a:ext cx="2354094" cy="2354094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304"/>
            <p:cNvSpPr>
              <a:spLocks noChangeArrowheads="1"/>
            </p:cNvSpPr>
            <p:nvPr/>
          </p:nvSpPr>
          <p:spPr bwMode="auto">
            <a:xfrm>
              <a:off x="5373468" y="1912447"/>
              <a:ext cx="122844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ko-KR" altLang="en-US" sz="28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딥 러닝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 flipV="1">
            <a:off x="2735140" y="4301574"/>
            <a:ext cx="1503366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300" y="4148000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앞을  읽는 능력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26618" y="2455425"/>
            <a:ext cx="1819073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62225" y="23015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최선의 수를 예측하는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직감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82625" y="3034217"/>
            <a:ext cx="2354094" cy="2354094"/>
          </a:xfrm>
          <a:prstGeom prst="ellips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304"/>
          <p:cNvSpPr>
            <a:spLocks noChangeArrowheads="1"/>
          </p:cNvSpPr>
          <p:nvPr/>
        </p:nvSpPr>
        <p:spPr bwMode="auto">
          <a:xfrm>
            <a:off x="6320411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8122163" y="4301574"/>
            <a:ext cx="933472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37794" y="4148000"/>
            <a:ext cx="2523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셀프 플레이를 통한 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51918" y="232485"/>
              <a:ext cx="2688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Alpha_zero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기본구조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807561" y="5791575"/>
            <a:ext cx="457689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알파제로에서 사용되는 탐색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강화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5341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8919" r="3473" b="18919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952098" y="3075057"/>
            <a:ext cx="228780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 설명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Part3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281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7897</TotalTime>
  <Words>813</Words>
  <Application>Microsoft Office PowerPoint</Application>
  <PresentationFormat>와이드스크린</PresentationFormat>
  <Paragraphs>275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se-nanumgothic</vt:lpstr>
      <vt:lpstr>나눔명조</vt:lpstr>
      <vt:lpstr>나눔명조 ExtraBold</vt:lpstr>
      <vt:lpstr>나눔스퀘어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이승원</dc:creator>
  <cp:lastModifiedBy>유지훈</cp:lastModifiedBy>
  <cp:revision>556</cp:revision>
  <cp:lastPrinted>2018-09-04T09:16:21Z</cp:lastPrinted>
  <dcterms:created xsi:type="dcterms:W3CDTF">2018-01-13T10:36:26Z</dcterms:created>
  <dcterms:modified xsi:type="dcterms:W3CDTF">2022-10-19T07:42:58Z</dcterms:modified>
</cp:coreProperties>
</file>